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3" r:id="rId5"/>
    <p:sldId id="260" r:id="rId6"/>
    <p:sldId id="259" r:id="rId7"/>
    <p:sldId id="264" r:id="rId8"/>
    <p:sldId id="265" r:id="rId9"/>
    <p:sldId id="266" r:id="rId10"/>
    <p:sldId id="261" r:id="rId11"/>
    <p:sldId id="262" r:id="rId12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9" autoAdjust="0"/>
    <p:restoredTop sz="94699" autoAdjust="0"/>
  </p:normalViewPr>
  <p:slideViewPr>
    <p:cSldViewPr>
      <p:cViewPr varScale="1">
        <p:scale>
          <a:sx n="120" d="100"/>
          <a:sy n="120" d="100"/>
        </p:scale>
        <p:origin x="228" y="10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11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B003C4CF-B827-4F99-A278-8EF1E1DA2BE2}" type="slidenum">
              <a:rPr lang="en-US" altLang="da-DK" sz="1100"/>
              <a:pPr>
                <a:spcBef>
                  <a:spcPct val="0"/>
                </a:spcBef>
              </a:pPr>
              <a:t>10</a:t>
            </a:fld>
            <a:endParaRPr lang="en-US" altLang="da-DK" sz="110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5030391" cy="411540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png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png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9.png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png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9.png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Pattern Catalog: Command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da-DK" sz="2800" noProof="0" dirty="0"/>
              <a:t>Command</a:t>
            </a:r>
          </a:p>
        </p:txBody>
      </p:sp>
      <p:graphicFrame>
        <p:nvGraphicFramePr>
          <p:cNvPr id="921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15323"/>
              </p:ext>
            </p:extLst>
          </p:nvPr>
        </p:nvGraphicFramePr>
        <p:xfrm>
          <a:off x="4419600" y="114300"/>
          <a:ext cx="4421576" cy="5441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Paint Shop Pro Image" r:id="rId4" imgW="7356098" imgH="9053659" progId="PaintShopPro">
                  <p:embed/>
                </p:oleObj>
              </mc:Choice>
              <mc:Fallback>
                <p:oleObj name="Paint Shop Pro Image" r:id="rId4" imgW="7356098" imgH="9053659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14300"/>
                        <a:ext cx="4421576" cy="54419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613827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da-DK" noProof="0" dirty="0"/>
              <a:t>Consequences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da-DK" sz="2400" noProof="0" dirty="0"/>
              <a:t>Benefits</a:t>
            </a:r>
          </a:p>
          <a:p>
            <a:pPr lvl="1"/>
            <a:r>
              <a:rPr lang="en-US" altLang="da-DK" sz="2000" noProof="0" dirty="0"/>
              <a:t>Decouples clients from set of commands</a:t>
            </a:r>
          </a:p>
          <a:p>
            <a:pPr lvl="1"/>
            <a:r>
              <a:rPr lang="en-US" altLang="da-DK" sz="2000" noProof="0" dirty="0"/>
              <a:t>Command set can be extended at run-time</a:t>
            </a:r>
          </a:p>
          <a:p>
            <a:pPr lvl="1"/>
            <a:r>
              <a:rPr lang="en-US" altLang="da-DK" sz="2000" noProof="0" dirty="0"/>
              <a:t>Easy to support multiple ways to execute command (menu, pop up, shortcut key, tool bar, …)</a:t>
            </a:r>
          </a:p>
          <a:p>
            <a:pPr lvl="1"/>
            <a:r>
              <a:rPr lang="en-US" altLang="da-DK" sz="2000" noProof="0" dirty="0"/>
              <a:t>Commands are first-class objects</a:t>
            </a:r>
          </a:p>
          <a:p>
            <a:pPr lvl="2"/>
            <a:r>
              <a:rPr lang="en-US" altLang="da-DK" sz="1800" noProof="0" dirty="0"/>
              <a:t>Log them, store them</a:t>
            </a:r>
          </a:p>
          <a:p>
            <a:pPr lvl="1"/>
            <a:r>
              <a:rPr lang="en-US" altLang="da-DK" sz="2000" noProof="0" dirty="0"/>
              <a:t>Assembling macros is easy (composite of commands)</a:t>
            </a:r>
          </a:p>
          <a:p>
            <a:pPr lvl="1"/>
            <a:r>
              <a:rPr lang="en-US" altLang="da-DK" sz="2000" noProof="0" dirty="0"/>
              <a:t>Undo can be supported</a:t>
            </a:r>
          </a:p>
          <a:p>
            <a:pPr lvl="2"/>
            <a:r>
              <a:rPr lang="en-US" altLang="da-DK" sz="1800" noProof="0" dirty="0"/>
              <a:t>Add an ‘</a:t>
            </a:r>
            <a:r>
              <a:rPr lang="en-US" altLang="da-DK" sz="1800" noProof="0" dirty="0" err="1"/>
              <a:t>unexecute</a:t>
            </a:r>
            <a:r>
              <a:rPr lang="en-US" altLang="da-DK" sz="1800" noProof="0" dirty="0"/>
              <a:t>()’ method, and stack the set of executed commands.</a:t>
            </a:r>
          </a:p>
          <a:p>
            <a:r>
              <a:rPr lang="en-US" altLang="da-DK" sz="2400" noProof="0" dirty="0"/>
              <a:t>Liability: Cumbersome code for calling a method</a:t>
            </a:r>
          </a:p>
        </p:txBody>
      </p:sp>
    </p:spTree>
    <p:extLst>
      <p:ext uri="{BB962C8B-B14F-4D97-AF65-F5344CB8AC3E}">
        <p14:creationId xmlns:p14="http://schemas.microsoft.com/office/powerpoint/2010/main" val="509971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da-DK" noProof="0" dirty="0"/>
              <a:t>Command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da-DK" noProof="0" dirty="0"/>
              <a:t>In my word processor system I would like the user to configure what the F1 button does freely</a:t>
            </a:r>
          </a:p>
          <a:p>
            <a:pPr lvl="1"/>
            <a:r>
              <a:rPr lang="en-US" altLang="da-DK" noProof="0" dirty="0"/>
              <a:t>Like ‘save’ or ‘open new file’ or ?</a:t>
            </a:r>
          </a:p>
          <a:p>
            <a:pPr lvl="1"/>
            <a:r>
              <a:rPr lang="en-US" altLang="da-DK" noProof="0" dirty="0"/>
              <a:t>Or perhaps record a macro of key strokes in F1</a:t>
            </a:r>
          </a:p>
          <a:p>
            <a:pPr lvl="2"/>
            <a:r>
              <a:rPr lang="en-US" altLang="da-DK" noProof="0" dirty="0"/>
              <a:t>F1 =&gt; insert text ‘</a:t>
            </a:r>
            <a:r>
              <a:rPr lang="en-US" altLang="da-DK" noProof="0" dirty="0" err="1"/>
              <a:t>iskagefabrik</a:t>
            </a:r>
            <a:r>
              <a:rPr lang="en-US" altLang="da-DK" noProof="0" dirty="0"/>
              <a:t>’ at the cursor position</a:t>
            </a:r>
          </a:p>
          <a:p>
            <a:r>
              <a:rPr lang="en-US" altLang="da-DK" noProof="0" dirty="0"/>
              <a:t>But how to code this?</a:t>
            </a:r>
          </a:p>
        </p:txBody>
      </p:sp>
      <p:graphicFrame>
        <p:nvGraphicFramePr>
          <p:cNvPr id="51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2464587"/>
              </p:ext>
            </p:extLst>
          </p:nvPr>
        </p:nvGraphicFramePr>
        <p:xfrm>
          <a:off x="990600" y="3771900"/>
          <a:ext cx="4495800" cy="1821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Paint Shop Pro Image" r:id="rId3" imgW="4858537" imgH="2185366" progId="PaintShopPro">
                  <p:embed/>
                </p:oleObj>
              </mc:Choice>
              <mc:Fallback>
                <p:oleObj name="Paint Shop Pro Image" r:id="rId3" imgW="4858537" imgH="2185366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771900"/>
                        <a:ext cx="4495800" cy="18216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Text Box 8"/>
          <p:cNvSpPr txBox="1">
            <a:spLocks noChangeArrowheads="1"/>
          </p:cNvSpPr>
          <p:nvPr/>
        </p:nvSpPr>
        <p:spPr bwMode="auto">
          <a:xfrm>
            <a:off x="6300789" y="3517636"/>
            <a:ext cx="2592387" cy="1336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lIns="90433" tIns="44423" rIns="90433" bIns="44423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a-DK" sz="1800" dirty="0">
                <a:solidFill>
                  <a:schemeClr val="tx1"/>
                </a:solidFill>
              </a:rPr>
              <a:t>A parametric solution?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a-DK" sz="1800" b="1" dirty="0">
                <a:solidFill>
                  <a:schemeClr val="tx1"/>
                </a:solidFill>
              </a:rPr>
              <a:t>No.</a:t>
            </a:r>
            <a:r>
              <a:rPr lang="en-US" altLang="da-DK" sz="1800" dirty="0">
                <a:solidFill>
                  <a:schemeClr val="tx1"/>
                </a:solidFill>
              </a:rPr>
              <a:t> Can only handle those case I have imagined in advance </a:t>
            </a:r>
            <a:r>
              <a:rPr lang="en-US" altLang="da-DK" sz="1800" dirty="0">
                <a:solidFill>
                  <a:schemeClr val="tx1"/>
                </a:solidFill>
                <a:sym typeface="Wingdings" pitchFamily="2" charset="2"/>
              </a:rPr>
              <a:t></a:t>
            </a:r>
            <a:endParaRPr lang="en-US" altLang="da-DK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912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da-DK" noProof="0" dirty="0"/>
              <a:t>3-1-2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endParaRPr lang="en-US" altLang="da-DK" noProof="0" dirty="0"/>
          </a:p>
          <a:p>
            <a:endParaRPr lang="en-US" altLang="da-DK" noProof="0" dirty="0"/>
          </a:p>
        </p:txBody>
      </p:sp>
      <p:graphicFrame>
        <p:nvGraphicFramePr>
          <p:cNvPr id="6148" name="Object 7"/>
          <p:cNvGraphicFramePr>
            <a:graphicFrameLocks noChangeAspect="1"/>
          </p:cNvGraphicFramePr>
          <p:nvPr/>
        </p:nvGraphicFramePr>
        <p:xfrm>
          <a:off x="971550" y="1117865"/>
          <a:ext cx="7416800" cy="2488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Paint Shop Pro Image" r:id="rId3" imgW="9473171" imgH="3814634" progId="PaintShopPro">
                  <p:embed/>
                </p:oleObj>
              </mc:Choice>
              <mc:Fallback>
                <p:oleObj name="Paint Shop Pro Image" r:id="rId3" imgW="9473171" imgH="3814634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117865"/>
                        <a:ext cx="7416800" cy="24884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Line 8"/>
          <p:cNvSpPr>
            <a:spLocks noChangeShapeType="1"/>
          </p:cNvSpPr>
          <p:nvPr/>
        </p:nvSpPr>
        <p:spPr bwMode="auto">
          <a:xfrm>
            <a:off x="4140200" y="1327169"/>
            <a:ext cx="237648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33" tIns="44423" rIns="90433" bIns="44423">
            <a:spAutoFit/>
          </a:bodyPr>
          <a:lstStyle/>
          <a:p>
            <a:endParaRPr lang="en-US"/>
          </a:p>
        </p:txBody>
      </p:sp>
      <p:graphicFrame>
        <p:nvGraphicFramePr>
          <p:cNvPr id="615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703717"/>
              </p:ext>
            </p:extLst>
          </p:nvPr>
        </p:nvGraphicFramePr>
        <p:xfrm>
          <a:off x="1835151" y="3757084"/>
          <a:ext cx="5861049" cy="1527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Paint Shop Pro Image" r:id="rId5" imgW="6965854" imgH="2117073" progId="PaintShopPro">
                  <p:embed/>
                </p:oleObj>
              </mc:Choice>
              <mc:Fallback>
                <p:oleObj name="Paint Shop Pro Image" r:id="rId5" imgW="6965854" imgH="2117073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1" y="3757084"/>
                        <a:ext cx="5861049" cy="15279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0435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Our Command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Pretty simple!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Any instance of this represents </a:t>
            </a:r>
            <a:r>
              <a:rPr lang="en-US" i="1" noProof="0" dirty="0"/>
              <a:t>one method invocation to be made to one object</a:t>
            </a:r>
          </a:p>
          <a:p>
            <a:pPr lvl="1"/>
            <a:r>
              <a:rPr lang="en-US" i="1" noProof="0" dirty="0"/>
              <a:t>Example: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409700"/>
            <a:ext cx="5794282" cy="122872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1682" y="3668778"/>
            <a:ext cx="4797518" cy="155092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419100" y="4152900"/>
            <a:ext cx="23622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ps.addPayment</a:t>
            </a:r>
            <a:r>
              <a:rPr lang="da-DK" dirty="0"/>
              <a:t>(5)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3048000" y="4229100"/>
            <a:ext cx="685800" cy="4572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7A8FB01-D4AE-4B1C-800F-4D510D7CE063}"/>
              </a:ext>
            </a:extLst>
          </p:cNvPr>
          <p:cNvCxnSpPr/>
          <p:nvPr/>
        </p:nvCxnSpPr>
        <p:spPr>
          <a:xfrm>
            <a:off x="5029200" y="4152900"/>
            <a:ext cx="533400" cy="7620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223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da-DK" noProof="0" dirty="0"/>
              <a:t>Demo</a:t>
            </a:r>
          </a:p>
        </p:txBody>
      </p:sp>
      <p:graphicFrame>
        <p:nvGraphicFramePr>
          <p:cNvPr id="8195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68063063"/>
              </p:ext>
            </p:extLst>
          </p:nvPr>
        </p:nvGraphicFramePr>
        <p:xfrm>
          <a:off x="4840287" y="1181100"/>
          <a:ext cx="4608513" cy="37054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Paint Shop Pro Image" r:id="rId3" imgW="4175610" imgH="4029268" progId="PaintShopPro">
                  <p:embed/>
                </p:oleObj>
              </mc:Choice>
              <mc:Fallback>
                <p:oleObj name="Paint Shop Pro Image" r:id="rId3" imgW="4175610" imgH="4029268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0287" y="1181100"/>
                        <a:ext cx="4608513" cy="37054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57300"/>
            <a:ext cx="4038600" cy="8564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BFFB028-F5E0-44B2-B570-C8653A6A2AD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3971" y="2552700"/>
            <a:ext cx="4585188" cy="30003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41225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4D99FD1-8BCE-4D29-BA29-D5957713DD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81" y="1250823"/>
            <a:ext cx="3644340" cy="3511677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da-DK" noProof="0" dirty="0"/>
              <a:t>Demo</a:t>
            </a:r>
          </a:p>
        </p:txBody>
      </p:sp>
      <p:graphicFrame>
        <p:nvGraphicFramePr>
          <p:cNvPr id="7172" name="Object 6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736976" y="0"/>
          <a:ext cx="6164263" cy="571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Paint Shop Pro Image" r:id="rId4" imgW="6780488" imgH="7541463" progId="PaintShopPro">
                  <p:embed/>
                </p:oleObj>
              </mc:Choice>
              <mc:Fallback>
                <p:oleObj name="Paint Shop Pro Image" r:id="rId4" imgW="6780488" imgH="7541463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6976" y="0"/>
                        <a:ext cx="6164263" cy="571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3810000" y="97366"/>
            <a:ext cx="4495800" cy="184573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507416"/>
            <a:ext cx="3810000" cy="112148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95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3D35EFB-7831-46D7-8857-8CC180577D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81" y="1250823"/>
            <a:ext cx="3644340" cy="3511677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da-DK" noProof="0" dirty="0"/>
              <a:t>Demo</a:t>
            </a:r>
          </a:p>
        </p:txBody>
      </p:sp>
      <p:graphicFrame>
        <p:nvGraphicFramePr>
          <p:cNvPr id="7172" name="Object 6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736976" y="0"/>
          <a:ext cx="6164263" cy="571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Paint Shop Pro Image" r:id="rId4" imgW="6780488" imgH="7541463" progId="PaintShopPro">
                  <p:embed/>
                </p:oleObj>
              </mc:Choice>
              <mc:Fallback>
                <p:oleObj name="Paint Shop Pro Image" r:id="rId4" imgW="6780488" imgH="7541463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6976" y="0"/>
                        <a:ext cx="6164263" cy="571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3810000" y="2078566"/>
            <a:ext cx="5334000" cy="215053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B1D595-8102-4811-A927-8CDD358179AB}"/>
              </a:ext>
            </a:extLst>
          </p:cNvPr>
          <p:cNvSpPr/>
          <p:nvPr/>
        </p:nvSpPr>
        <p:spPr>
          <a:xfrm>
            <a:off x="0" y="2705100"/>
            <a:ext cx="3810000" cy="6096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10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8B69A64-5BB0-4CD8-AEC5-D63C22FC38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81" y="1250823"/>
            <a:ext cx="3644340" cy="3511677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da-DK" noProof="0" dirty="0"/>
              <a:t>Demo</a:t>
            </a:r>
          </a:p>
        </p:txBody>
      </p:sp>
      <p:graphicFrame>
        <p:nvGraphicFramePr>
          <p:cNvPr id="7172" name="Object 6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736976" y="0"/>
          <a:ext cx="6164263" cy="571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Paint Shop Pro Image" r:id="rId4" imgW="6780488" imgH="7541463" progId="PaintShopPro">
                  <p:embed/>
                </p:oleObj>
              </mc:Choice>
              <mc:Fallback>
                <p:oleObj name="Paint Shop Pro Image" r:id="rId4" imgW="6780488" imgH="7541463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6976" y="0"/>
                        <a:ext cx="6164263" cy="571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3810000" y="4305300"/>
            <a:ext cx="5334000" cy="685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EDEA72-FD4B-4299-8761-4BECD2185BB5}"/>
              </a:ext>
            </a:extLst>
          </p:cNvPr>
          <p:cNvSpPr/>
          <p:nvPr/>
        </p:nvSpPr>
        <p:spPr>
          <a:xfrm>
            <a:off x="0" y="3336216"/>
            <a:ext cx="3810000" cy="74048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871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8AD3822-EA88-406B-B11D-6BAE193BEC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81" y="1250823"/>
            <a:ext cx="3644340" cy="3511677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da-DK" noProof="0" dirty="0"/>
              <a:t>Demo</a:t>
            </a:r>
          </a:p>
        </p:txBody>
      </p:sp>
      <p:graphicFrame>
        <p:nvGraphicFramePr>
          <p:cNvPr id="7172" name="Object 6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736976" y="0"/>
          <a:ext cx="6164263" cy="571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Paint Shop Pro Image" r:id="rId4" imgW="6780488" imgH="7541463" progId="PaintShopPro">
                  <p:embed/>
                </p:oleObj>
              </mc:Choice>
              <mc:Fallback>
                <p:oleObj name="Paint Shop Pro Image" r:id="rId4" imgW="6780488" imgH="7541463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6976" y="0"/>
                        <a:ext cx="6164263" cy="571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3810000" y="5067300"/>
            <a:ext cx="5334000" cy="5334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AC6967-48FC-4B55-8BBE-C8C5D2DB7A69}"/>
              </a:ext>
            </a:extLst>
          </p:cNvPr>
          <p:cNvSpPr/>
          <p:nvPr/>
        </p:nvSpPr>
        <p:spPr>
          <a:xfrm>
            <a:off x="0" y="4152900"/>
            <a:ext cx="3810000" cy="685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92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208</Words>
  <Application>Microsoft Office PowerPoint</Application>
  <PresentationFormat>On-screen Show (16:10)</PresentationFormat>
  <Paragraphs>40</Paragraphs>
  <Slides>11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Paint Shop Pro Image</vt:lpstr>
      <vt:lpstr>Software Engineering and Architecture</vt:lpstr>
      <vt:lpstr>Command</vt:lpstr>
      <vt:lpstr>3-1-2</vt:lpstr>
      <vt:lpstr>Our Command Interface</vt:lpstr>
      <vt:lpstr>Demo</vt:lpstr>
      <vt:lpstr>Demo</vt:lpstr>
      <vt:lpstr>Demo</vt:lpstr>
      <vt:lpstr>Demo</vt:lpstr>
      <vt:lpstr>Demo</vt:lpstr>
      <vt:lpstr>Command</vt:lpstr>
      <vt:lpstr>Consequences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77</cp:revision>
  <dcterms:created xsi:type="dcterms:W3CDTF">2006-08-16T00:00:00Z</dcterms:created>
  <dcterms:modified xsi:type="dcterms:W3CDTF">2022-01-10T07:36:42Z</dcterms:modified>
</cp:coreProperties>
</file>